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4v" ContentType="video/unknown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6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marL="0" algn="l" defTabSz="4571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92" algn="l" defTabSz="4571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85" algn="l" defTabSz="4571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77" algn="l" defTabSz="4571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70" algn="l" defTabSz="4571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62" algn="l" defTabSz="4571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154" algn="l" defTabSz="4571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346" algn="l" defTabSz="4571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539" algn="l" defTabSz="457192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-2128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2.png>
</file>

<file path=ppt/media/image3.png>
</file>

<file path=ppt/media/image4.png>
</file>

<file path=ppt/media/image6.png>
</file>

<file path=ppt/media/image9.png>
</file>

<file path=ppt/media/media1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3C4D294-9EA3-4543-861C-6514FC871A05}" type="datetimeFigureOut">
              <a:rPr lang="en-US" smtClean="0"/>
              <a:t>9/5/13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7B326F-6079-804E-8320-10D6057086A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27856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1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192" algn="l" defTabSz="4571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385" algn="l" defTabSz="4571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577" algn="l" defTabSz="4571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770" algn="l" defTabSz="4571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962" algn="l" defTabSz="4571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154" algn="l" defTabSz="4571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346" algn="l" defTabSz="4571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539" algn="l" defTabSz="457192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----- Meeting Notes (8/27/13 11:58) -----</a:t>
            </a:r>
          </a:p>
          <a:p>
            <a:r>
              <a:rPr lang="en-US" dirty="0"/>
              <a:t>improvements -&gt; speedups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4EFB9F8-30CD-4D0E-8A6B-0E9017AD9D5C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8125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1" y="2130426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1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6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1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34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5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48731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6034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83450" y="301625"/>
            <a:ext cx="2260600" cy="6426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1650" y="301625"/>
            <a:ext cx="6629400" cy="6426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0316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316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4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192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38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577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77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5962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154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346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53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2007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1650" y="1757363"/>
            <a:ext cx="4445000" cy="4970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99050" y="1757363"/>
            <a:ext cx="4445000" cy="497046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7978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4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2" indent="0">
              <a:buNone/>
              <a:defRPr sz="2000" b="1"/>
            </a:lvl2pPr>
            <a:lvl3pPr marL="914385" indent="0">
              <a:buNone/>
              <a:defRPr sz="1800" b="1"/>
            </a:lvl3pPr>
            <a:lvl4pPr marL="1371577" indent="0">
              <a:buNone/>
              <a:defRPr sz="1600" b="1"/>
            </a:lvl4pPr>
            <a:lvl5pPr marL="1828770" indent="0">
              <a:buNone/>
              <a:defRPr sz="1600" b="1"/>
            </a:lvl5pPr>
            <a:lvl6pPr marL="2285962" indent="0">
              <a:buNone/>
              <a:defRPr sz="1600" b="1"/>
            </a:lvl6pPr>
            <a:lvl7pPr marL="2743154" indent="0">
              <a:buNone/>
              <a:defRPr sz="1600" b="1"/>
            </a:lvl7pPr>
            <a:lvl8pPr marL="3200346" indent="0">
              <a:buNone/>
              <a:defRPr sz="1600" b="1"/>
            </a:lvl8pPr>
            <a:lvl9pPr marL="365753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535114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92" indent="0">
              <a:buNone/>
              <a:defRPr sz="2000" b="1"/>
            </a:lvl2pPr>
            <a:lvl3pPr marL="914385" indent="0">
              <a:buNone/>
              <a:defRPr sz="1800" b="1"/>
            </a:lvl3pPr>
            <a:lvl4pPr marL="1371577" indent="0">
              <a:buNone/>
              <a:defRPr sz="1600" b="1"/>
            </a:lvl4pPr>
            <a:lvl5pPr marL="1828770" indent="0">
              <a:buNone/>
              <a:defRPr sz="1600" b="1"/>
            </a:lvl5pPr>
            <a:lvl6pPr marL="2285962" indent="0">
              <a:buNone/>
              <a:defRPr sz="1600" b="1"/>
            </a:lvl6pPr>
            <a:lvl7pPr marL="2743154" indent="0">
              <a:buNone/>
              <a:defRPr sz="1600" b="1"/>
            </a:lvl7pPr>
            <a:lvl8pPr marL="3200346" indent="0">
              <a:buNone/>
              <a:defRPr sz="1600" b="1"/>
            </a:lvl8pPr>
            <a:lvl9pPr marL="3657539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9791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357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9035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1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5" indent="0">
              <a:buNone/>
              <a:defRPr sz="1000"/>
            </a:lvl3pPr>
            <a:lvl4pPr marL="1371577" indent="0">
              <a:buNone/>
              <a:defRPr sz="900"/>
            </a:lvl4pPr>
            <a:lvl5pPr marL="1828770" indent="0">
              <a:buNone/>
              <a:defRPr sz="900"/>
            </a:lvl5pPr>
            <a:lvl6pPr marL="2285962" indent="0">
              <a:buNone/>
              <a:defRPr sz="900"/>
            </a:lvl6pPr>
            <a:lvl7pPr marL="2743154" indent="0">
              <a:buNone/>
              <a:defRPr sz="900"/>
            </a:lvl7pPr>
            <a:lvl8pPr marL="3200346" indent="0">
              <a:buNone/>
              <a:defRPr sz="900"/>
            </a:lvl8pPr>
            <a:lvl9pPr marL="365753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99236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192" indent="0">
              <a:buNone/>
              <a:defRPr sz="2800"/>
            </a:lvl2pPr>
            <a:lvl3pPr marL="914385" indent="0">
              <a:buNone/>
              <a:defRPr sz="2400"/>
            </a:lvl3pPr>
            <a:lvl4pPr marL="1371577" indent="0">
              <a:buNone/>
              <a:defRPr sz="2000"/>
            </a:lvl4pPr>
            <a:lvl5pPr marL="1828770" indent="0">
              <a:buNone/>
              <a:defRPr sz="2000"/>
            </a:lvl5pPr>
            <a:lvl6pPr marL="2285962" indent="0">
              <a:buNone/>
              <a:defRPr sz="2000"/>
            </a:lvl6pPr>
            <a:lvl7pPr marL="2743154" indent="0">
              <a:buNone/>
              <a:defRPr sz="2000"/>
            </a:lvl7pPr>
            <a:lvl8pPr marL="3200346" indent="0">
              <a:buNone/>
              <a:defRPr sz="2000"/>
            </a:lvl8pPr>
            <a:lvl9pPr marL="3657539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192" indent="0">
              <a:buNone/>
              <a:defRPr sz="1200"/>
            </a:lvl2pPr>
            <a:lvl3pPr marL="914385" indent="0">
              <a:buNone/>
              <a:defRPr sz="1000"/>
            </a:lvl3pPr>
            <a:lvl4pPr marL="1371577" indent="0">
              <a:buNone/>
              <a:defRPr sz="900"/>
            </a:lvl4pPr>
            <a:lvl5pPr marL="1828770" indent="0">
              <a:buNone/>
              <a:defRPr sz="900"/>
            </a:lvl5pPr>
            <a:lvl6pPr marL="2285962" indent="0">
              <a:buNone/>
              <a:defRPr sz="900"/>
            </a:lvl6pPr>
            <a:lvl7pPr marL="2743154" indent="0">
              <a:buNone/>
              <a:defRPr sz="900"/>
            </a:lvl7pPr>
            <a:lvl8pPr marL="3200346" indent="0">
              <a:buNone/>
              <a:defRPr sz="900"/>
            </a:lvl8pPr>
            <a:lvl9pPr marL="3657539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7921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39" tIns="45719" rIns="91439" bIns="45719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39" tIns="45719" rIns="91439" bIns="4571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1" y="6356351"/>
            <a:ext cx="2133600" cy="365125"/>
          </a:xfrm>
          <a:prstGeom prst="rect">
            <a:avLst/>
          </a:prstGeom>
        </p:spPr>
        <p:txBody>
          <a:bodyPr vert="horz" lIns="91439" tIns="45719" rIns="91439" bIns="4571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3E5973-5848-7047-A168-246A496F6457}" type="datetimeFigureOut">
              <a:rPr lang="en-US" smtClean="0"/>
              <a:t>9/5/13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39" tIns="45719" rIns="91439" bIns="4571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39" tIns="45719" rIns="91439" bIns="4571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F4A4E7-706A-A34F-8374-F0E0E029F4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71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192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894" indent="-342894" algn="l" defTabSz="457192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37" indent="-285745" algn="l" defTabSz="457192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981" indent="-228596" algn="l" defTabSz="457192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74" indent="-228596" algn="l" defTabSz="457192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366" indent="-228596" algn="l" defTabSz="457192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558" indent="-228596" algn="l" defTabSz="45719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50" indent="-228596" algn="l" defTabSz="45719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43" indent="-228596" algn="l" defTabSz="45719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35" indent="-228596" algn="l" defTabSz="457192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9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85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77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70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62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54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46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39" algn="l" defTabSz="457192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b.csail.mit.edu/6885/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hyperlink" Target="mailto:6885-staff@mit.edu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Relationship Id="rId3" Type="http://schemas.openxmlformats.org/officeDocument/2006/relationships/image" Target="../media/image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em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hyperlink" Target="http://geops.csail.mit.edu/MapD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9.png"/><Relationship Id="rId1" Type="http://schemas.microsoft.com/office/2007/relationships/media" Target="../media/media1.m4v"/><Relationship Id="rId2" Type="http://schemas.openxmlformats.org/officeDocument/2006/relationships/video" Target="../media/media1.m4v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6.885 Class 1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Sam Madden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6153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000956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21"/>
    </mc:Choice>
    <mc:Fallback xmlns="">
      <p:transition xmlns:p14="http://schemas.microsoft.com/office/powerpoint/2010/main" spd="slow" advTm="202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Administrivia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 smtClean="0"/>
              <a:t>Course Staff: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Sam Madden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 smtClean="0"/>
              <a:t>Amol</a:t>
            </a:r>
            <a:r>
              <a:rPr lang="en-US" dirty="0" smtClean="0"/>
              <a:t> </a:t>
            </a:r>
            <a:r>
              <a:rPr lang="en-US" dirty="0" err="1" smtClean="0"/>
              <a:t>Deshpande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Adam Marcus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Eugene Wu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Contact us at: </a:t>
            </a:r>
            <a:r>
              <a:rPr lang="en-US" dirty="0" smtClean="0">
                <a:hlinkClick r:id="rId2"/>
              </a:rPr>
              <a:t>6885-staff@mit.edu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Website: </a:t>
            </a:r>
            <a:r>
              <a:rPr lang="en-US" dirty="0" smtClean="0">
                <a:hlinkClick r:id="rId3"/>
              </a:rPr>
              <a:t>http://db.csail.mit.edu/6885/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First Lab Due Monday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604835" y="1"/>
            <a:ext cx="1539166" cy="6863810"/>
            <a:chOff x="7973453" y="1"/>
            <a:chExt cx="1170547" cy="521997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985985" y="1"/>
              <a:ext cx="1158015" cy="1461482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985984" y="1492463"/>
              <a:ext cx="1158015" cy="1379763"/>
            </a:xfrm>
            <a:prstGeom prst="rect">
              <a:avLst/>
            </a:prstGeom>
          </p:spPr>
        </p:pic>
        <p:pic>
          <p:nvPicPr>
            <p:cNvPr id="6" name="Picture 5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7973453" y="2887715"/>
              <a:ext cx="1170547" cy="1170547"/>
            </a:xfrm>
            <a:prstGeom prst="rect">
              <a:avLst/>
            </a:prstGeom>
          </p:spPr>
        </p:pic>
        <p:pic>
          <p:nvPicPr>
            <p:cNvPr id="8" name="Picture 7" descr="Screen Shot 2012-11-14 at 10.10.00 PM.png"/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11623" y="4073752"/>
              <a:ext cx="1132376" cy="114622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110952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 l="-18187" r="-18187"/>
          <a:stretch>
            <a:fillRect/>
          </a:stretch>
        </p:blipFill>
        <p:spPr>
          <a:xfrm>
            <a:off x="-1703190" y="-13089"/>
            <a:ext cx="12531308" cy="6891737"/>
          </a:xfr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866948" y="3629462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Interactive </a:t>
            </a:r>
            <a:br>
              <a:rPr lang="en-US" dirty="0" smtClean="0"/>
            </a:br>
            <a:r>
              <a:rPr lang="en-US" dirty="0" smtClean="0"/>
              <a:t>Large-Scale Visualization</a:t>
            </a:r>
            <a:br>
              <a:rPr lang="en-US" dirty="0" smtClean="0"/>
            </a:br>
            <a:r>
              <a:rPr lang="en-US" dirty="0" smtClean="0"/>
              <a:t>using a GPU Database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7867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26"/>
    </mc:Choice>
    <mc:Fallback xmlns="">
      <p:transition xmlns:p14="http://schemas.microsoft.com/office/powerpoint/2010/main" spd="slow" advTm="52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141697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 smtClean="0">
                <a:solidFill>
                  <a:srgbClr val="E77003"/>
                </a:solidFill>
                <a:latin typeface="Helvetica"/>
                <a:cs typeface="Helvetica"/>
              </a:rPr>
              <a:t>The Need for Interactive Analytics</a:t>
            </a:r>
            <a:endParaRPr lang="en-US" b="1" dirty="0">
              <a:solidFill>
                <a:srgbClr val="E77003"/>
              </a:solidFill>
              <a:latin typeface="Helvetica"/>
              <a:cs typeface="Helvetica"/>
            </a:endParaRPr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200374" y="906306"/>
            <a:ext cx="8785639" cy="4525963"/>
          </a:xfrm>
        </p:spPr>
        <p:txBody>
          <a:bodyPr>
            <a:normAutofit/>
          </a:bodyPr>
          <a:lstStyle/>
          <a:p>
            <a:endParaRPr lang="en-US" sz="2900" dirty="0"/>
          </a:p>
          <a:p>
            <a:r>
              <a:rPr lang="en-US" sz="2900" dirty="0" err="1"/>
              <a:t>DataHub</a:t>
            </a:r>
            <a:r>
              <a:rPr lang="en-US" sz="2900" dirty="0"/>
              <a:t> needs to support </a:t>
            </a:r>
            <a:r>
              <a:rPr lang="en-US" sz="2900" i="1" dirty="0"/>
              <a:t>browsing</a:t>
            </a:r>
            <a:r>
              <a:rPr lang="en-US" sz="2900" dirty="0"/>
              <a:t> massive data sets</a:t>
            </a:r>
          </a:p>
          <a:p>
            <a:endParaRPr lang="en-US" sz="2900" dirty="0"/>
          </a:p>
          <a:p>
            <a:r>
              <a:rPr lang="en-US" sz="2900" dirty="0"/>
              <a:t>Browsing is best supported through visualization</a:t>
            </a:r>
          </a:p>
          <a:p>
            <a:pPr marL="0" indent="0">
              <a:buNone/>
            </a:pPr>
            <a:endParaRPr lang="en-US" sz="2900" dirty="0">
              <a:sym typeface="Wingdings"/>
            </a:endParaRPr>
          </a:p>
          <a:p>
            <a:pPr marL="0" indent="0">
              <a:buNone/>
            </a:pPr>
            <a:r>
              <a:rPr lang="en-US" sz="2900" dirty="0">
                <a:sym typeface="Wingdings"/>
              </a:rPr>
              <a:t> </a:t>
            </a:r>
            <a:r>
              <a:rPr lang="en-US" sz="2900" dirty="0"/>
              <a:t>ad-hoc analytics, with millisecond response times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 cstate="print"/>
          <a:srcRect l="33088" t="7843" r="30147" b="69608"/>
          <a:stretch>
            <a:fillRect/>
          </a:stretch>
        </p:blipFill>
        <p:spPr bwMode="auto">
          <a:xfrm>
            <a:off x="462403" y="4686622"/>
            <a:ext cx="4053725" cy="15545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Content Placeholder 4"/>
          <p:cNvPicPr>
            <a:picLocks noChangeAspect="1"/>
          </p:cNvPicPr>
          <p:nvPr/>
        </p:nvPicPr>
        <p:blipFill rotWithShape="1">
          <a:blip r:embed="rId3"/>
          <a:srcRect l="55464" t="6386" r="2058" b="57695"/>
          <a:stretch/>
        </p:blipFill>
        <p:spPr>
          <a:xfrm>
            <a:off x="4874489" y="4394671"/>
            <a:ext cx="3884178" cy="2463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2821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05"/>
    </mc:Choice>
    <mc:Fallback xmlns="">
      <p:transition xmlns:p14="http://schemas.microsoft.com/office/powerpoint/2010/main" spd="slow" advTm="550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8027" y="0"/>
            <a:ext cx="8229600" cy="1143000"/>
          </a:xfrm>
        </p:spPr>
        <p:txBody>
          <a:bodyPr>
            <a:noAutofit/>
          </a:bodyPr>
          <a:lstStyle/>
          <a:p>
            <a:r>
              <a:rPr lang="en-US" sz="3300" b="1" dirty="0" err="1">
                <a:solidFill>
                  <a:srgbClr val="E77003"/>
                </a:solidFill>
                <a:latin typeface="Helvetica"/>
                <a:cs typeface="Helvetica"/>
              </a:rPr>
              <a:t>MapD</a:t>
            </a:r>
            <a:r>
              <a:rPr lang="en-US" sz="3300" b="1" dirty="0">
                <a:solidFill>
                  <a:srgbClr val="E77003"/>
                </a:solidFill>
                <a:latin typeface="Helvetica"/>
                <a:cs typeface="Helvetica"/>
              </a:rPr>
              <a:t>: GPU Accelerated SQL Database</a:t>
            </a:r>
            <a:endParaRPr lang="en-US" sz="3300" b="1" dirty="0">
              <a:solidFill>
                <a:srgbClr val="E77003"/>
              </a:solidFill>
              <a:latin typeface="Helvetica"/>
              <a:cs typeface="Helvetic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6002" y="1183863"/>
            <a:ext cx="5230345" cy="5138296"/>
          </a:xfrm>
        </p:spPr>
        <p:txBody>
          <a:bodyPr>
            <a:normAutofit fontScale="70000" lnSpcReduction="20000"/>
          </a:bodyPr>
          <a:lstStyle/>
          <a:p>
            <a:r>
              <a:rPr lang="en-US" i="1" dirty="0" smtClean="0"/>
              <a:t>Key insight:  </a:t>
            </a:r>
            <a:r>
              <a:rPr lang="en-US" dirty="0" smtClean="0"/>
              <a:t>GPUs have enough memory that a cluster of them can store substantial amounts of data</a:t>
            </a:r>
          </a:p>
          <a:p>
            <a:endParaRPr lang="en-US" dirty="0"/>
          </a:p>
          <a:p>
            <a:r>
              <a:rPr lang="en-US" dirty="0" smtClean="0"/>
              <a:t>Not an accelerator, but a full blown query processor!</a:t>
            </a:r>
          </a:p>
          <a:p>
            <a:endParaRPr lang="en-US" dirty="0"/>
          </a:p>
          <a:p>
            <a:r>
              <a:rPr lang="en-US" dirty="0" smtClean="0"/>
              <a:t>Massive parallelism enables interactive browsing interfaces</a:t>
            </a:r>
            <a:endParaRPr lang="en-US" dirty="0"/>
          </a:p>
          <a:p>
            <a:pPr lvl="1"/>
            <a:r>
              <a:rPr lang="en-US" dirty="0" smtClean="0"/>
              <a:t>4x GPUs can provide &gt; 1 TB/sec of bandwidth</a:t>
            </a:r>
          </a:p>
          <a:p>
            <a:pPr lvl="1"/>
            <a:r>
              <a:rPr lang="en-US" dirty="0" smtClean="0"/>
              <a:t>12 </a:t>
            </a:r>
            <a:r>
              <a:rPr lang="en-US" dirty="0" err="1" smtClean="0"/>
              <a:t>Tflops</a:t>
            </a:r>
            <a:r>
              <a:rPr lang="en-US" dirty="0" smtClean="0"/>
              <a:t> compute</a:t>
            </a:r>
          </a:p>
          <a:p>
            <a:pPr lvl="1"/>
            <a:r>
              <a:rPr lang="en-US" dirty="0" smtClean="0"/>
              <a:t>Order of magnitude speedups over CPUs, when data is on GPU</a:t>
            </a:r>
          </a:p>
          <a:p>
            <a:pPr lvl="1"/>
            <a:endParaRPr lang="en-US" dirty="0"/>
          </a:p>
          <a:p>
            <a:r>
              <a:rPr lang="en-US" dirty="0" smtClean="0"/>
              <a:t>“Shared nothing” arrangement</a:t>
            </a:r>
            <a:endParaRPr lang="en-US" dirty="0"/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 rotWithShape="1">
          <a:blip r:embed="rId3"/>
          <a:srcRect l="55633" r="1889" b="11152"/>
          <a:stretch/>
        </p:blipFill>
        <p:spPr>
          <a:xfrm>
            <a:off x="5275241" y="764814"/>
            <a:ext cx="3884178" cy="60931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64260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09"/>
    </mc:Choice>
    <mc:Fallback xmlns="">
      <p:transition xmlns:p14="http://schemas.microsoft.com/office/powerpoint/2010/main" spd="slow" advTm="21609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9144000" cy="6858000"/>
          </a:xfrm>
        </p:spPr>
      </p:pic>
      <p:sp>
        <p:nvSpPr>
          <p:cNvPr id="2" name="TextBox 1">
            <a:hlinkClick r:id="rId3" tooltip="Open MapD URL"/>
          </p:cNvPr>
          <p:cNvSpPr txBox="1"/>
          <p:nvPr/>
        </p:nvSpPr>
        <p:spPr>
          <a:xfrm>
            <a:off x="341021" y="6065805"/>
            <a:ext cx="7907075" cy="761167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txBody>
          <a:bodyPr wrap="square" lIns="83241" tIns="41623" rIns="83241" bIns="41623" rtlCol="0">
            <a:spAutoFit/>
          </a:bodyPr>
          <a:lstStyle/>
          <a:p>
            <a:r>
              <a:rPr lang="en-US" sz="4400" dirty="0">
                <a:solidFill>
                  <a:srgbClr val="77933C"/>
                </a:solidFill>
              </a:rPr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7054188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6"/>
    </mc:Choice>
    <mc:Fallback xmlns="">
      <p:transition xmlns:p14="http://schemas.microsoft.com/office/powerpoint/2010/main" spd="slow" advTm="1076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rain2.m4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60863"/>
            <a:ext cx="9144000" cy="5146798"/>
          </a:xfrm>
        </p:spPr>
      </p:pic>
    </p:spTree>
    <p:extLst>
      <p:ext uri="{BB962C8B-B14F-4D97-AF65-F5344CB8AC3E}">
        <p14:creationId xmlns:p14="http://schemas.microsoft.com/office/powerpoint/2010/main" val="33117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5"/>
    </mc:Choice>
    <mc:Fallback xmlns="">
      <p:transition xmlns:p14="http://schemas.microsoft.com/office/powerpoint/2010/main" spd="slow" advTm="555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407589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5"/>
    </mc:Choice>
    <mc:Fallback xmlns="">
      <p:transition xmlns:p14="http://schemas.microsoft.com/office/powerpoint/2010/main" spd="slow" advTm="555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  <p:extLst>
      <p:ext uri="{BB962C8B-B14F-4D97-AF65-F5344CB8AC3E}">
        <p14:creationId xmlns:p14="http://schemas.microsoft.com/office/powerpoint/2010/main" val="31860710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37"/>
    </mc:Choice>
    <mc:Fallback xmlns="">
      <p:transition xmlns:p14="http://schemas.microsoft.com/office/powerpoint/2010/main" spd="slow" advTm="737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139</Words>
  <Application>Microsoft Macintosh PowerPoint</Application>
  <PresentationFormat>On-screen Show (4:3)</PresentationFormat>
  <Paragraphs>37</Paragraphs>
  <Slides>10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6.885 Class 1</vt:lpstr>
      <vt:lpstr>Administrivia</vt:lpstr>
      <vt:lpstr>Interactive  Large-Scale Visualization using a GPU Database</vt:lpstr>
      <vt:lpstr>The Need for Interactive Analytics</vt:lpstr>
      <vt:lpstr>MapD: GPU Accelerated SQL Database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6.885 Class 1</dc:title>
  <dc:creator>Sam Madden</dc:creator>
  <cp:lastModifiedBy>Sam Madden</cp:lastModifiedBy>
  <cp:revision>1</cp:revision>
  <dcterms:created xsi:type="dcterms:W3CDTF">2013-09-05T12:47:14Z</dcterms:created>
  <dcterms:modified xsi:type="dcterms:W3CDTF">2013-09-05T12:57:00Z</dcterms:modified>
</cp:coreProperties>
</file>

<file path=docProps/thumbnail.jpeg>
</file>